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1" r:id="rId3"/>
  </p:sldIdLst>
  <p:sldSz cx="9906000" cy="6858000" type="A4"/>
  <p:notesSz cx="10234613" cy="71040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772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41E4C-2690-42E3-B818-B47BDEC37EC0}" type="datetimeFigureOut">
              <a:rPr lang="fr-FR" smtClean="0"/>
              <a:t>02/09/2021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8EBC7-252C-425C-A6E6-FFFFC07442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8160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41E4C-2690-42E3-B818-B47BDEC37EC0}" type="datetimeFigureOut">
              <a:rPr lang="fr-FR" smtClean="0"/>
              <a:t>02/09/2021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8EBC7-252C-425C-A6E6-FFFFC07442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6344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41E4C-2690-42E3-B818-B47BDEC37EC0}" type="datetimeFigureOut">
              <a:rPr lang="fr-FR" smtClean="0"/>
              <a:t>02/09/2021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8EBC7-252C-425C-A6E6-FFFFC07442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6171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41E4C-2690-42E3-B818-B47BDEC37EC0}" type="datetimeFigureOut">
              <a:rPr lang="fr-FR" smtClean="0"/>
              <a:t>02/09/2021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8EBC7-252C-425C-A6E6-FFFFC07442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9520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41E4C-2690-42E3-B818-B47BDEC37EC0}" type="datetimeFigureOut">
              <a:rPr lang="fr-FR" smtClean="0"/>
              <a:t>02/09/2021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8EBC7-252C-425C-A6E6-FFFFC07442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9573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41E4C-2690-42E3-B818-B47BDEC37EC0}" type="datetimeFigureOut">
              <a:rPr lang="fr-FR" smtClean="0"/>
              <a:t>02/09/2021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8EBC7-252C-425C-A6E6-FFFFC07442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5978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41E4C-2690-42E3-B818-B47BDEC37EC0}" type="datetimeFigureOut">
              <a:rPr lang="fr-FR" smtClean="0"/>
              <a:t>02/09/2021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8EBC7-252C-425C-A6E6-FFFFC07442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461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41E4C-2690-42E3-B818-B47BDEC37EC0}" type="datetimeFigureOut">
              <a:rPr lang="fr-FR" smtClean="0"/>
              <a:t>02/09/2021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8EBC7-252C-425C-A6E6-FFFFC07442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4107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41E4C-2690-42E3-B818-B47BDEC37EC0}" type="datetimeFigureOut">
              <a:rPr lang="fr-FR" smtClean="0"/>
              <a:t>02/09/2021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8EBC7-252C-425C-A6E6-FFFFC07442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4421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41E4C-2690-42E3-B818-B47BDEC37EC0}" type="datetimeFigureOut">
              <a:rPr lang="fr-FR" smtClean="0"/>
              <a:t>02/09/2021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8EBC7-252C-425C-A6E6-FFFFC07442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1658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41E4C-2690-42E3-B818-B47BDEC37EC0}" type="datetimeFigureOut">
              <a:rPr lang="fr-FR" smtClean="0"/>
              <a:t>02/09/2021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8EBC7-252C-425C-A6E6-FFFFC07442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7328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441E4C-2690-42E3-B818-B47BDEC37EC0}" type="datetimeFigureOut">
              <a:rPr lang="fr-FR" smtClean="0"/>
              <a:t>02/09/2021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E8EBC7-252C-425C-A6E6-FFFFC07442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1968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7" Type="http://schemas.openxmlformats.org/officeDocument/2006/relationships/image" Target="../media/image3.png"/><Relationship Id="rId46" Type="http://schemas.openxmlformats.org/officeDocument/2006/relationships/image" Target="../../word/media/image34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8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0887" y="204976"/>
            <a:ext cx="9702708" cy="6464765"/>
          </a:xfrm>
          <a:prstGeom prst="rect">
            <a:avLst/>
          </a:prstGeom>
          <a:noFill/>
          <a:ln w="571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463">
              <a:solidFill>
                <a:srgbClr val="C00000"/>
              </a:solidFill>
              <a:latin typeface="Calibri" panose="020F0502020204030204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489" y="289562"/>
            <a:ext cx="1188090" cy="58476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52179" y="172283"/>
            <a:ext cx="970270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fr-FR" sz="650" dirty="0">
              <a:solidFill>
                <a:srgbClr val="000000"/>
              </a:solidFill>
              <a:latin typeface="Gill Sans MT" panose="020B0502020104020203" pitchFamily="34" charset="0"/>
            </a:endParaRPr>
          </a:p>
          <a:p>
            <a:pPr algn="ctr">
              <a:defRPr/>
            </a:pPr>
            <a:r>
              <a:rPr lang="fr-FR" sz="650" dirty="0">
                <a:solidFill>
                  <a:srgbClr val="000000"/>
                </a:solidFill>
                <a:latin typeface="Gill Sans MT" panose="020B0502020104020203" pitchFamily="34" charset="0"/>
              </a:rPr>
              <a:t> </a:t>
            </a:r>
            <a:r>
              <a:rPr lang="fr-FR" sz="2275" b="1" dirty="0">
                <a:solidFill>
                  <a:srgbClr val="000000"/>
                </a:solidFill>
                <a:latin typeface="Gill Sans MT" panose="020B0502020104020203" pitchFamily="34" charset="0"/>
              </a:rPr>
              <a:t>VACCINATION </a:t>
            </a:r>
            <a:r>
              <a:rPr lang="fr-FR" sz="2275" b="1" dirty="0" smtClean="0">
                <a:solidFill>
                  <a:srgbClr val="000000"/>
                </a:solidFill>
                <a:latin typeface="Gill Sans MT" panose="020B0502020104020203" pitchFamily="34" charset="0"/>
              </a:rPr>
              <a:t>COVID-19 </a:t>
            </a:r>
          </a:p>
          <a:p>
            <a:pPr algn="ctr">
              <a:defRPr/>
            </a:pPr>
            <a:r>
              <a:rPr lang="fr-FR" sz="2275" b="1" dirty="0" smtClean="0">
                <a:solidFill>
                  <a:srgbClr val="000000"/>
                </a:solidFill>
                <a:latin typeface="Gill Sans MT" panose="020B0502020104020203" pitchFamily="34" charset="0"/>
              </a:rPr>
              <a:t>en Seine-et-Marne </a:t>
            </a:r>
            <a:endParaRPr lang="fr-FR" sz="2275" dirty="0">
              <a:solidFill>
                <a:srgbClr val="000000"/>
              </a:solidFill>
              <a:latin typeface="Gill Sans MT" panose="020B0502020104020203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22534" y="1067871"/>
            <a:ext cx="8839364" cy="76771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fr-FR" sz="1463" b="1" dirty="0">
                <a:latin typeface="Bahnschrift SemiBold" panose="020B0502040204020203" pitchFamily="34" charset="0"/>
              </a:rPr>
              <a:t>Qui peut se faire vacciner </a:t>
            </a:r>
            <a:r>
              <a:rPr lang="fr-FR" sz="1463" b="1" dirty="0" smtClean="0">
                <a:latin typeface="Bahnschrift SemiBold" panose="020B0502040204020203" pitchFamily="34" charset="0"/>
              </a:rPr>
              <a:t>?</a:t>
            </a:r>
          </a:p>
          <a:p>
            <a:r>
              <a:rPr lang="fr-FR" sz="1463" b="1" dirty="0">
                <a:latin typeface="Bahnschrift SemiBold" panose="020B0502040204020203" pitchFamily="34" charset="0"/>
              </a:rPr>
              <a:t>Depuis le 31 mai 2021, toute personne majeure peut se faire vacciner.</a:t>
            </a:r>
          </a:p>
          <a:p>
            <a:r>
              <a:rPr lang="fr-FR" sz="1463" b="1" dirty="0" smtClean="0">
                <a:latin typeface="Bahnschrift SemiBold" panose="020B0502040204020203" pitchFamily="34" charset="0"/>
              </a:rPr>
              <a:t>Depuis le 15 juin, </a:t>
            </a:r>
            <a:r>
              <a:rPr lang="fr-FR" sz="1463" b="1" dirty="0">
                <a:latin typeface="Bahnschrift SemiBold" panose="020B0502040204020203" pitchFamily="34" charset="0"/>
              </a:rPr>
              <a:t>tous les </a:t>
            </a:r>
            <a:r>
              <a:rPr lang="fr-FR" sz="1463" b="1" dirty="0" smtClean="0">
                <a:latin typeface="Bahnschrift SemiBold" panose="020B0502040204020203" pitchFamily="34" charset="0"/>
              </a:rPr>
              <a:t>adolescents </a:t>
            </a:r>
            <a:r>
              <a:rPr lang="fr-FR" sz="1463" b="1" dirty="0">
                <a:latin typeface="Bahnschrift SemiBold" panose="020B0502040204020203" pitchFamily="34" charset="0"/>
              </a:rPr>
              <a:t>de 12 à 17 ans inclus </a:t>
            </a:r>
            <a:r>
              <a:rPr lang="fr-FR" sz="1463" b="1" dirty="0" smtClean="0">
                <a:latin typeface="Bahnschrift SemiBold" panose="020B0502040204020203" pitchFamily="34" charset="0"/>
              </a:rPr>
              <a:t>sous réserve d’une autorisation parentale.</a:t>
            </a:r>
            <a:endParaRPr lang="fr-FR" sz="1463" b="1" dirty="0">
              <a:latin typeface="Bahnschrift SemiBold" panose="020B0502040204020203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25906" y="1905728"/>
            <a:ext cx="8724227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fr-FR" sz="1300" b="1" dirty="0">
                <a:solidFill>
                  <a:srgbClr val="CC0000"/>
                </a:solidFill>
                <a:latin typeface="Bahnschrift Light SemiCondensed" panose="020B0502040204020203" pitchFamily="34" charset="0"/>
              </a:rPr>
              <a:t>Les </a:t>
            </a:r>
            <a:r>
              <a:rPr lang="fr-FR" sz="1300" b="1" dirty="0" smtClean="0">
                <a:solidFill>
                  <a:srgbClr val="CC0000"/>
                </a:solidFill>
                <a:latin typeface="Bahnschrift Light SemiCondensed" panose="020B0502040204020203" pitchFamily="34" charset="0"/>
              </a:rPr>
              <a:t>centres </a:t>
            </a:r>
            <a:r>
              <a:rPr lang="fr-FR" sz="1300" b="1" dirty="0">
                <a:solidFill>
                  <a:srgbClr val="CC0000"/>
                </a:solidFill>
                <a:latin typeface="Bahnschrift Light SemiCondensed" panose="020B0502040204020203" pitchFamily="34" charset="0"/>
              </a:rPr>
              <a:t>de vaccination en Seine et Marne </a:t>
            </a:r>
            <a:r>
              <a:rPr lang="fr-FR" sz="1300" b="1" dirty="0" smtClean="0">
                <a:solidFill>
                  <a:srgbClr val="CC0000"/>
                </a:solidFill>
                <a:latin typeface="Bahnschrift Light SemiCondensed" panose="020B0502040204020203" pitchFamily="34" charset="0"/>
              </a:rPr>
              <a:t>ouverts </a:t>
            </a:r>
            <a:r>
              <a:rPr lang="fr-FR" sz="1300" b="1" dirty="0">
                <a:solidFill>
                  <a:srgbClr val="CC0000"/>
                </a:solidFill>
                <a:latin typeface="Bahnschrift Light SemiCondensed" panose="020B0502040204020203" pitchFamily="34" charset="0"/>
              </a:rPr>
              <a:t>en </a:t>
            </a:r>
            <a:r>
              <a:rPr lang="fr-FR" sz="1300" b="1" dirty="0" smtClean="0">
                <a:solidFill>
                  <a:srgbClr val="CC0000"/>
                </a:solidFill>
                <a:latin typeface="Bahnschrift Light SemiCondensed" panose="020B0502040204020203" pitchFamily="34" charset="0"/>
              </a:rPr>
              <a:t>Septembre 2021</a:t>
            </a:r>
            <a:endParaRPr lang="fr-FR" sz="1300" b="1" dirty="0">
              <a:solidFill>
                <a:srgbClr val="CC0000"/>
              </a:solidFill>
              <a:latin typeface="Bahnschrift Light SemiCondensed" panose="020B0502040204020203" pitchFamily="34" charset="0"/>
            </a:endParaRPr>
          </a:p>
        </p:txBody>
      </p:sp>
      <p:pic>
        <p:nvPicPr>
          <p:cNvPr id="9" name="Graphic 14">
            <a:extLst>
              <a:ext uri="{FF2B5EF4-FFF2-40B4-BE49-F238E27FC236}">
                <a16:creationId xmlns:a16="http://schemas.microsoft.com/office/drawing/2014/main" id="{7CF62119-5BC3-43EB-AC55-B9AF42F5ABF9}"/>
              </a:ext>
            </a:extLst>
          </p:cNvPr>
          <p:cNvPicPr/>
          <p:nvPr/>
        </p:nvPicPr>
        <p:blipFill>
          <a:blip r:embed="rId3">
            <a:extLs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46"/>
              </a:ext>
            </a:extLst>
          </a:blip>
          <a:stretch>
            <a:fillRect/>
          </a:stretch>
        </p:blipFill>
        <p:spPr>
          <a:xfrm>
            <a:off x="202417" y="1067871"/>
            <a:ext cx="503315" cy="503315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47">
            <a:clrChange>
              <a:clrFrom>
                <a:srgbClr val="8D6E90"/>
              </a:clrFrom>
              <a:clrTo>
                <a:srgbClr val="8D6E9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96927" y="1889692"/>
            <a:ext cx="728979" cy="489315"/>
          </a:xfrm>
          <a:prstGeom prst="rect">
            <a:avLst/>
          </a:prstGeom>
        </p:spPr>
      </p:pic>
      <p:graphicFrame>
        <p:nvGraphicFramePr>
          <p:cNvPr id="14" name="Tableau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7158682"/>
              </p:ext>
            </p:extLst>
          </p:nvPr>
        </p:nvGraphicFramePr>
        <p:xfrm>
          <a:off x="196927" y="2003484"/>
          <a:ext cx="4526907" cy="45656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26907">
                  <a:extLst>
                    <a:ext uri="{9D8B030D-6E8A-4147-A177-3AD203B41FA5}">
                      <a16:colId xmlns:a16="http://schemas.microsoft.com/office/drawing/2014/main" val="3560077447"/>
                    </a:ext>
                  </a:extLst>
                </a:gridCol>
              </a:tblGrid>
              <a:tr h="407207">
                <a:tc>
                  <a:txBody>
                    <a:bodyPr/>
                    <a:lstStyle/>
                    <a:p>
                      <a:pPr algn="l" fontAlgn="b"/>
                      <a:endParaRPr lang="fr-FR" sz="900" b="1" i="0" u="none" strike="noStrike" dirty="0">
                        <a:solidFill>
                          <a:schemeClr val="bg1"/>
                        </a:solidFill>
                        <a:effectLst/>
                        <a:latin typeface="Bahnschrift Light SemiCondensed" panose="020B0502040204020203" pitchFamily="34" charset="0"/>
                      </a:endParaRPr>
                    </a:p>
                  </a:txBody>
                  <a:tcPr marL="7739" marR="7739" marT="773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8520495"/>
                  </a:ext>
                </a:extLst>
              </a:tr>
              <a:tr h="348704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Centre de vaccination SDIS – </a:t>
                      </a:r>
                      <a:r>
                        <a:rPr lang="fr-FR" sz="11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Site</a:t>
                      </a:r>
                      <a:r>
                        <a:rPr lang="fr-FR" sz="1100" b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Disney – </a:t>
                      </a:r>
                    </a:p>
                    <a:p>
                      <a:pPr algn="l" fontAlgn="b"/>
                      <a:r>
                        <a:rPr lang="fr-FR" sz="1100" u="none" strike="noStrike" baseline="0" dirty="0" err="1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Disney's</a:t>
                      </a:r>
                      <a:r>
                        <a:rPr lang="fr-FR" sz="110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Sequoia Lodge, Av. Robert Schuman, </a:t>
                      </a:r>
                    </a:p>
                    <a:p>
                      <a:pPr algn="l" fontAlgn="b"/>
                      <a:r>
                        <a:rPr lang="fr-FR" sz="110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77700 COUPVRAY</a:t>
                      </a:r>
                      <a:endParaRPr lang="fr-FR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39" marR="7739" marT="7739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03137"/>
                  </a:ext>
                </a:extLst>
              </a:tr>
              <a:tr h="566613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Centre de </a:t>
                      </a:r>
                      <a:r>
                        <a:rPr lang="fr-FR" sz="11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vaccination SDIS </a:t>
                      </a:r>
                      <a:r>
                        <a:rPr lang="fr-FR" sz="11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Ville de </a:t>
                      </a:r>
                      <a:r>
                        <a:rPr lang="fr-FR" sz="11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Fontainebleau – </a:t>
                      </a:r>
                    </a:p>
                    <a:p>
                      <a:pPr algn="l" fontAlgn="ctr"/>
                      <a:r>
                        <a:rPr lang="fr-FR" sz="11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Gymnase Lucien </a:t>
                      </a:r>
                      <a:r>
                        <a:rPr lang="fr-FR" sz="1100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Martinel</a:t>
                      </a:r>
                      <a:r>
                        <a:rPr lang="fr-FR" sz="11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route de l'ermitage </a:t>
                      </a:r>
                    </a:p>
                    <a:p>
                      <a:pPr algn="l" fontAlgn="ctr"/>
                      <a:r>
                        <a:rPr lang="fr-FR" sz="11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77300 FONTAINEBLEAU</a:t>
                      </a:r>
                      <a:endParaRPr lang="fr-FR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39" marR="7739" marT="7739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0325737"/>
                  </a:ext>
                </a:extLst>
              </a:tr>
              <a:tr h="36021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Centre de vaccination du GHSIF </a:t>
                      </a:r>
                      <a:r>
                        <a:rPr lang="fr-FR" sz="11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Site </a:t>
                      </a:r>
                      <a:r>
                        <a:rPr lang="fr-FR" sz="11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</a:t>
                      </a:r>
                      <a:r>
                        <a:rPr lang="fr-FR" sz="11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Melun, </a:t>
                      </a:r>
                    </a:p>
                    <a:p>
                      <a:pPr algn="l" fontAlgn="ctr"/>
                      <a:r>
                        <a:rPr lang="fr-FR" sz="11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rue de Vaux </a:t>
                      </a:r>
                      <a:r>
                        <a:rPr lang="fr-FR" sz="11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77 000 MELUN</a:t>
                      </a:r>
                      <a:endParaRPr lang="fr-FR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39" marR="7739" marT="7739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3223200"/>
                  </a:ext>
                </a:extLst>
              </a:tr>
              <a:tr h="440945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Centre de vaccination du GHSIF </a:t>
                      </a:r>
                      <a:r>
                        <a:rPr lang="fr-FR" sz="11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Site </a:t>
                      </a:r>
                      <a:r>
                        <a:rPr lang="fr-FR" sz="11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Savigny le Temple </a:t>
                      </a:r>
                      <a:r>
                        <a:rPr lang="fr-FR" sz="11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– </a:t>
                      </a:r>
                    </a:p>
                    <a:p>
                      <a:pPr algn="l" fontAlgn="b"/>
                      <a:r>
                        <a:rPr lang="fr-FR" sz="11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Salle Le Millénaire 3 place du 19 Mars 1962 </a:t>
                      </a:r>
                    </a:p>
                    <a:p>
                      <a:pPr algn="l" fontAlgn="b"/>
                      <a:r>
                        <a:rPr lang="fr-FR" sz="11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77 176 SAVIGNY LE TEMPLE</a:t>
                      </a:r>
                      <a:endParaRPr lang="fr-FR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39" marR="7739" marT="7739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524291"/>
                  </a:ext>
                </a:extLst>
              </a:tr>
              <a:tr h="492076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Centre de vaccination du GHSIF </a:t>
                      </a:r>
                      <a:r>
                        <a:rPr lang="fr-FR" sz="11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Site </a:t>
                      </a:r>
                      <a:r>
                        <a:rPr lang="fr-FR" sz="11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</a:t>
                      </a:r>
                      <a:r>
                        <a:rPr lang="fr-FR" sz="1100" b="1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Combs</a:t>
                      </a:r>
                      <a:r>
                        <a:rPr lang="fr-FR" sz="11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la </a:t>
                      </a:r>
                      <a:r>
                        <a:rPr lang="fr-FR" sz="11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Ville –</a:t>
                      </a:r>
                    </a:p>
                    <a:p>
                      <a:pPr algn="l" fontAlgn="b"/>
                      <a:r>
                        <a:rPr lang="fr-FR" sz="11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Salle de fêtes André Malraux, 9 rue Marcellin BERTHELOT,</a:t>
                      </a:r>
                    </a:p>
                    <a:p>
                      <a:pPr algn="l" fontAlgn="b"/>
                      <a:r>
                        <a:rPr lang="fr-FR" sz="11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77 380 COMBS LA VILLE.</a:t>
                      </a:r>
                      <a:endParaRPr lang="fr-FR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39" marR="7739" marT="7739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7390460"/>
                  </a:ext>
                </a:extLst>
              </a:tr>
              <a:tr h="477295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Centre de vaccination du GHSIF </a:t>
                      </a:r>
                      <a:r>
                        <a:rPr lang="fr-FR" sz="11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Site </a:t>
                      </a:r>
                      <a:r>
                        <a:rPr lang="fr-FR" sz="11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Tournan en </a:t>
                      </a:r>
                      <a:r>
                        <a:rPr lang="fr-FR" sz="11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Brie – </a:t>
                      </a:r>
                    </a:p>
                    <a:p>
                      <a:pPr algn="l" fontAlgn="b"/>
                      <a:r>
                        <a:rPr lang="fr-FR" sz="11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Salle des fêtes </a:t>
                      </a:r>
                      <a:r>
                        <a:rPr lang="fr-FR" sz="1100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Santarelli</a:t>
                      </a:r>
                      <a:r>
                        <a:rPr lang="fr-FR" sz="11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Rond-Point Claude </a:t>
                      </a:r>
                      <a:r>
                        <a:rPr lang="fr-FR" sz="1100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Santarelli</a:t>
                      </a:r>
                      <a:r>
                        <a:rPr lang="fr-FR" sz="11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l" fontAlgn="b"/>
                      <a:r>
                        <a:rPr lang="fr-FR" sz="11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77220 TOURNAN-EN-BRIE</a:t>
                      </a:r>
                      <a:endParaRPr lang="fr-FR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39" marR="7739" marT="7739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0324603"/>
                  </a:ext>
                </a:extLst>
              </a:tr>
              <a:tr h="348704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Centre de vaccination - Ville de </a:t>
                      </a:r>
                      <a:r>
                        <a:rPr lang="fr-FR" sz="11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Chelles Centre culturel de Chelles</a:t>
                      </a:r>
                    </a:p>
                    <a:p>
                      <a:pPr algn="l" fontAlgn="b"/>
                      <a:r>
                        <a:rPr lang="fr-FR" sz="11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Place des Martyrs de Chateaubriand </a:t>
                      </a:r>
                    </a:p>
                    <a:p>
                      <a:pPr algn="l" fontAlgn="b"/>
                      <a:r>
                        <a:rPr lang="fr-FR" sz="11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77500 CHELLES</a:t>
                      </a:r>
                      <a:endParaRPr lang="fr-FR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39" marR="7739" marT="7739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8379110"/>
                  </a:ext>
                </a:extLst>
              </a:tr>
              <a:tr h="477295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Centre de vaccination - Ville de </a:t>
                      </a:r>
                      <a:r>
                        <a:rPr lang="fr-FR" sz="11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Coulommiers – </a:t>
                      </a:r>
                    </a:p>
                    <a:p>
                      <a:pPr algn="l" fontAlgn="b"/>
                      <a:r>
                        <a:rPr lang="fr-FR" sz="11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COMPLEXE SOCIO CULTUREL DE LA SUCRERIE </a:t>
                      </a:r>
                    </a:p>
                    <a:p>
                      <a:pPr algn="l" fontAlgn="b"/>
                      <a:r>
                        <a:rPr lang="fr-FR" sz="11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 avenue du Général Leclerc </a:t>
                      </a:r>
                    </a:p>
                    <a:p>
                      <a:pPr algn="l" fontAlgn="b"/>
                      <a:r>
                        <a:rPr lang="fr-FR" sz="11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77120 COULOMMIERS</a:t>
                      </a:r>
                      <a:endParaRPr lang="fr-FR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39" marR="7739" marT="7739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2044588"/>
                  </a:ext>
                </a:extLst>
              </a:tr>
            </a:tbl>
          </a:graphicData>
        </a:graphic>
      </p:graphicFrame>
      <p:graphicFrame>
        <p:nvGraphicFramePr>
          <p:cNvPr id="15" name="Tableau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7092839"/>
              </p:ext>
            </p:extLst>
          </p:nvPr>
        </p:nvGraphicFramePr>
        <p:xfrm>
          <a:off x="4766384" y="2139921"/>
          <a:ext cx="5020530" cy="426214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020530">
                  <a:extLst>
                    <a:ext uri="{9D8B030D-6E8A-4147-A177-3AD203B41FA5}">
                      <a16:colId xmlns:a16="http://schemas.microsoft.com/office/drawing/2014/main" val="3771640168"/>
                    </a:ext>
                  </a:extLst>
                </a:gridCol>
              </a:tblGrid>
              <a:tr h="29129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fr-FR" sz="900" u="none" strike="noStrike" kern="1200" dirty="0">
                        <a:solidFill>
                          <a:schemeClr val="bg1"/>
                        </a:solidFill>
                        <a:effectLst/>
                        <a:latin typeface="Bahnschrift Light SemiCondensed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0353711"/>
                  </a:ext>
                </a:extLst>
              </a:tr>
              <a:tr h="56285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Centre de vaccination</a:t>
                      </a:r>
                      <a:r>
                        <a:rPr lang="fr-FR" sz="1100" b="1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1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– Lagny –</a:t>
                      </a:r>
                    </a:p>
                    <a:p>
                      <a:pPr marL="0" algn="l" defTabSz="914400" rtl="0" eaLnBrk="1" fontAlgn="b" latinLnBrk="0" hangingPunct="1"/>
                      <a:r>
                        <a:rPr lang="fr-FR" sz="110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Salle du Totem 6 Avenue André Malraux </a:t>
                      </a:r>
                    </a:p>
                    <a:p>
                      <a:pPr marL="0" algn="l" defTabSz="914400" rtl="0" eaLnBrk="1" fontAlgn="b" latinLnBrk="0" hangingPunct="1"/>
                      <a:r>
                        <a:rPr lang="fr-FR" sz="110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77400 LAGNY-SUR-MARNE</a:t>
                      </a:r>
                    </a:p>
                  </a:txBody>
                  <a:tcPr marL="7739" marR="7739" marT="7739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2255084"/>
                  </a:ext>
                </a:extLst>
              </a:tr>
              <a:tr h="515966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Centre de vaccination - Ville de </a:t>
                      </a:r>
                      <a:r>
                        <a:rPr lang="fr-FR" sz="11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Meaux - Colisée de Meaux</a:t>
                      </a:r>
                    </a:p>
                    <a:p>
                      <a:pPr marL="0" algn="l" defTabSz="914400" rtl="0" eaLnBrk="1" fontAlgn="b" latinLnBrk="0" hangingPunct="1"/>
                      <a:r>
                        <a:rPr lang="fr-FR" sz="110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73, avenue Henri Dunant </a:t>
                      </a:r>
                    </a:p>
                    <a:p>
                      <a:pPr marL="0" algn="l" defTabSz="914400" rtl="0" eaLnBrk="1" fontAlgn="b" latinLnBrk="0" hangingPunct="1"/>
                      <a:r>
                        <a:rPr lang="fr-FR" sz="110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77100 MEAUX</a:t>
                      </a:r>
                      <a:endParaRPr lang="fr-FR" sz="110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739" marR="7739" marT="7739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0225480"/>
                  </a:ext>
                </a:extLst>
              </a:tr>
              <a:tr h="515966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Centre de vaccination - Ville de </a:t>
                      </a:r>
                      <a:r>
                        <a:rPr lang="fr-FR" sz="11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Montereau Salle </a:t>
                      </a:r>
                      <a:r>
                        <a:rPr lang="fr-FR" sz="1100" b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Rustic</a:t>
                      </a:r>
                      <a:endParaRPr lang="fr-FR" sz="1100" b="1" u="none" strike="noStrike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algn="l" defTabSz="914400" rtl="0" eaLnBrk="1" fontAlgn="b" latinLnBrk="0" hangingPunct="1"/>
                      <a:r>
                        <a:rPr lang="fr-FR" sz="110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Place du Calvaire </a:t>
                      </a:r>
                    </a:p>
                    <a:p>
                      <a:pPr marL="0" algn="l" defTabSz="914400" rtl="0" eaLnBrk="1" fontAlgn="b" latinLnBrk="0" hangingPunct="1"/>
                      <a:r>
                        <a:rPr lang="fr-FR" sz="110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77130 MONTEREAU-FAULT-YONNE</a:t>
                      </a:r>
                      <a:endParaRPr lang="fr-FR" sz="110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739" marR="7739" marT="7739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6732854"/>
                  </a:ext>
                </a:extLst>
              </a:tr>
              <a:tr h="78323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Centre de vaccination - Ville de Pontault </a:t>
                      </a:r>
                      <a:r>
                        <a:rPr lang="fr-FR" sz="11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Combault Salle des fêtes Jacques </a:t>
                      </a:r>
                      <a:r>
                        <a:rPr lang="fr-FR" sz="110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Brel Rue du </a:t>
                      </a:r>
                      <a:r>
                        <a:rPr lang="fr-FR" sz="1100" u="none" strike="noStrike" kern="120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Plateau </a:t>
                      </a:r>
                    </a:p>
                    <a:p>
                      <a:pPr marL="0" algn="l" defTabSz="914400" rtl="0" eaLnBrk="1" fontAlgn="b" latinLnBrk="0" hangingPunct="1"/>
                      <a:r>
                        <a:rPr lang="fr-FR" sz="1100" u="none" strike="noStrike" kern="120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77340 </a:t>
                      </a:r>
                      <a:r>
                        <a:rPr lang="fr-FR" sz="110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PONTAULT COMBAULT</a:t>
                      </a:r>
                    </a:p>
                    <a:p>
                      <a:pPr marL="0" algn="l" defTabSz="914400" rtl="0" eaLnBrk="1" fontAlgn="b" latinLnBrk="0" hangingPunct="1"/>
                      <a:r>
                        <a:rPr lang="fr-FR" sz="1100" u="none" strike="noStrike" kern="1200" dirty="0" smtClean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(Ouverture dédiée au </a:t>
                      </a:r>
                      <a:r>
                        <a:rPr lang="fr-FR" sz="1100" u="none" strike="noStrike" kern="1200" smtClean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public scolaire)</a:t>
                      </a:r>
                      <a:endParaRPr lang="fr-FR" sz="1100" u="none" strike="noStrike" kern="1200" dirty="0"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739" marR="7739" marT="7739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8393394"/>
                  </a:ext>
                </a:extLst>
              </a:tr>
              <a:tr h="515966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Centre de vaccination - Ville de Saint </a:t>
                      </a:r>
                      <a:r>
                        <a:rPr lang="fr-FR" sz="1100" b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Fargeau</a:t>
                      </a:r>
                      <a:r>
                        <a:rPr lang="fr-FR" sz="11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Salle de l'hôtel de </a:t>
                      </a:r>
                      <a:r>
                        <a:rPr lang="fr-FR" sz="1100" b="1" u="none" strike="noStrike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ville </a:t>
                      </a:r>
                    </a:p>
                    <a:p>
                      <a:pPr marL="0" algn="l" defTabSz="914400" rtl="0" eaLnBrk="1" fontAlgn="b" latinLnBrk="0" hangingPunct="1"/>
                      <a:r>
                        <a:rPr lang="fr-FR" sz="1100" u="none" strike="noStrike" kern="120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185 </a:t>
                      </a:r>
                      <a:r>
                        <a:rPr lang="fr-FR" sz="110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avenue de </a:t>
                      </a:r>
                      <a:r>
                        <a:rPr lang="fr-FR" sz="1100" u="none" strike="noStrike" kern="120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Fontainebleau </a:t>
                      </a:r>
                    </a:p>
                    <a:p>
                      <a:pPr marL="0" algn="l" defTabSz="914400" rtl="0" eaLnBrk="1" fontAlgn="b" latinLnBrk="0" hangingPunct="1"/>
                      <a:r>
                        <a:rPr lang="fr-FR" sz="1100" u="none" strike="noStrike" kern="120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77310 </a:t>
                      </a:r>
                      <a:r>
                        <a:rPr lang="fr-FR" sz="110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 FARGEAU PONTHIERRY</a:t>
                      </a:r>
                      <a:endParaRPr lang="fr-FR" sz="110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739" marR="7739" marT="7739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8629088"/>
                  </a:ext>
                </a:extLst>
              </a:tr>
              <a:tr h="560908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Centre de </a:t>
                      </a:r>
                      <a:r>
                        <a:rPr lang="fr-FR" sz="11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vaccination CH Léon</a:t>
                      </a:r>
                      <a:r>
                        <a:rPr lang="fr-FR" sz="1100" b="1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Binet</a:t>
                      </a:r>
                      <a:r>
                        <a:rPr lang="fr-FR" sz="11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 Ville de </a:t>
                      </a:r>
                      <a:r>
                        <a:rPr lang="fr-FR" sz="1100" b="1" u="none" strike="noStrike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Provins –</a:t>
                      </a:r>
                    </a:p>
                    <a:p>
                      <a:pPr marL="0" algn="l" defTabSz="914400" rtl="0" eaLnBrk="1" fontAlgn="b" latinLnBrk="0" hangingPunct="1"/>
                      <a:r>
                        <a:rPr lang="fr-FR" sz="1100" u="none" strike="noStrike" kern="120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Centre </a:t>
                      </a:r>
                      <a:r>
                        <a:rPr lang="fr-FR" sz="110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culturel et sportif Saint-</a:t>
                      </a:r>
                      <a:r>
                        <a:rPr lang="fr-FR" sz="1100" u="none" strike="noStrike" kern="1200" dirty="0" err="1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Ayoul</a:t>
                      </a:r>
                      <a:r>
                        <a:rPr lang="fr-FR" sz="110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10 rue du Général </a:t>
                      </a:r>
                      <a:r>
                        <a:rPr lang="fr-FR" sz="1100" u="none" strike="noStrike" kern="120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Delort </a:t>
                      </a:r>
                    </a:p>
                    <a:p>
                      <a:pPr marL="0" algn="l" defTabSz="914400" rtl="0" eaLnBrk="1" fontAlgn="b" latinLnBrk="0" hangingPunct="1"/>
                      <a:r>
                        <a:rPr lang="fr-FR" sz="1100" u="none" strike="noStrike" kern="120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77160 </a:t>
                      </a:r>
                      <a:r>
                        <a:rPr lang="fr-FR" sz="110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PROVINS</a:t>
                      </a:r>
                      <a:endParaRPr lang="fr-FR" sz="110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739" marR="7739" marT="7739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776127"/>
                  </a:ext>
                </a:extLst>
              </a:tr>
              <a:tr h="515966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Centre de vaccination – Ville de </a:t>
                      </a:r>
                      <a:r>
                        <a:rPr lang="fr-FR" sz="1100" b="1" u="none" strike="noStrike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Dammartin-en-Goële </a:t>
                      </a:r>
                    </a:p>
                    <a:p>
                      <a:pPr marL="0" algn="l" defTabSz="914400" rtl="0" eaLnBrk="1" fontAlgn="b" latinLnBrk="0" hangingPunct="1"/>
                      <a:r>
                        <a:rPr lang="fr-FR" sz="1100" u="none" strike="noStrike" kern="120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Avenue </a:t>
                      </a:r>
                      <a:r>
                        <a:rPr lang="fr-FR" sz="110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 </a:t>
                      </a:r>
                      <a:r>
                        <a:rPr lang="fr-FR" sz="1100" u="none" strike="noStrike" kern="120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l'Europe </a:t>
                      </a:r>
                    </a:p>
                    <a:p>
                      <a:pPr marL="0" algn="l" defTabSz="914400" rtl="0" eaLnBrk="1" fontAlgn="b" latinLnBrk="0" hangingPunct="1"/>
                      <a:r>
                        <a:rPr lang="fr-FR" sz="1100" u="none" strike="noStrike" kern="120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77230 DAMMARTIN-EN-GOELE</a:t>
                      </a:r>
                      <a:endParaRPr lang="fr-FR" sz="110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739" marR="7739" marT="7739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6006770"/>
                  </a:ext>
                </a:extLst>
              </a:tr>
            </a:tbl>
          </a:graphicData>
        </a:graphic>
      </p:graphicFrame>
      <p:pic>
        <p:nvPicPr>
          <p:cNvPr id="11" name="Image 10"/>
          <p:cNvPicPr>
            <a:picLocks noChangeAspect="1"/>
          </p:cNvPicPr>
          <p:nvPr/>
        </p:nvPicPr>
        <p:blipFill>
          <a:blip r:embed="rId48"/>
          <a:stretch>
            <a:fillRect/>
          </a:stretch>
        </p:blipFill>
        <p:spPr>
          <a:xfrm>
            <a:off x="8295173" y="317331"/>
            <a:ext cx="1236360" cy="692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6698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0887" y="204976"/>
            <a:ext cx="9702708" cy="6464765"/>
          </a:xfrm>
          <a:prstGeom prst="rect">
            <a:avLst/>
          </a:prstGeom>
          <a:noFill/>
          <a:ln w="571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463">
              <a:solidFill>
                <a:srgbClr val="C00000"/>
              </a:solidFill>
              <a:latin typeface="Calibri" panose="020F0502020204030204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489" y="289562"/>
            <a:ext cx="1188090" cy="58476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52179" y="172283"/>
            <a:ext cx="9702708" cy="8502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fr-FR" sz="650" dirty="0">
              <a:solidFill>
                <a:srgbClr val="000000"/>
              </a:solidFill>
              <a:latin typeface="Gill Sans MT" panose="020B0502020104020203" pitchFamily="34" charset="0"/>
            </a:endParaRPr>
          </a:p>
          <a:p>
            <a:pPr algn="ctr">
              <a:defRPr/>
            </a:pPr>
            <a:r>
              <a:rPr lang="fr-FR" sz="650" dirty="0">
                <a:solidFill>
                  <a:srgbClr val="000000"/>
                </a:solidFill>
                <a:latin typeface="Gill Sans MT" panose="020B0502020104020203" pitchFamily="34" charset="0"/>
              </a:rPr>
              <a:t> </a:t>
            </a:r>
            <a:r>
              <a:rPr lang="fr-FR" sz="2275" b="1" dirty="0">
                <a:solidFill>
                  <a:srgbClr val="000000"/>
                </a:solidFill>
                <a:latin typeface="Gill Sans MT" panose="020B0502020104020203" pitchFamily="34" charset="0"/>
              </a:rPr>
              <a:t>VACCINATION </a:t>
            </a:r>
            <a:r>
              <a:rPr lang="fr-FR" sz="2275" b="1" dirty="0" smtClean="0">
                <a:solidFill>
                  <a:srgbClr val="000000"/>
                </a:solidFill>
                <a:latin typeface="Gill Sans MT" panose="020B0502020104020203" pitchFamily="34" charset="0"/>
              </a:rPr>
              <a:t>COVID-19 </a:t>
            </a:r>
          </a:p>
          <a:p>
            <a:pPr algn="ctr">
              <a:defRPr/>
            </a:pPr>
            <a:r>
              <a:rPr lang="fr-FR" sz="2000" b="1" dirty="0" smtClean="0">
                <a:solidFill>
                  <a:srgbClr val="000000"/>
                </a:solidFill>
                <a:latin typeface="Gill Sans MT" panose="020B0502020104020203" pitchFamily="34" charset="0"/>
              </a:rPr>
              <a:t>Opérations éphémères de vaccination en Septembre </a:t>
            </a:r>
            <a:endParaRPr lang="fr-FR" sz="2000" dirty="0">
              <a:solidFill>
                <a:srgbClr val="000000"/>
              </a:solidFill>
              <a:latin typeface="Gill Sans MT" panose="020B0502020104020203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323477" y="1435458"/>
            <a:ext cx="7633004" cy="2917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fr-FR" sz="1300" b="1" dirty="0">
                <a:solidFill>
                  <a:srgbClr val="CC0000"/>
                </a:solidFill>
                <a:latin typeface="Bahnschrift Light SemiCondensed" panose="020B0502040204020203" pitchFamily="34" charset="0"/>
              </a:rPr>
              <a:t>Les </a:t>
            </a:r>
            <a:r>
              <a:rPr lang="fr-FR" sz="1300" b="1" dirty="0" smtClean="0">
                <a:solidFill>
                  <a:srgbClr val="CC0000"/>
                </a:solidFill>
                <a:latin typeface="Bahnschrift Light SemiCondensed" panose="020B0502040204020203" pitchFamily="34" charset="0"/>
              </a:rPr>
              <a:t>opérations éphémères de vaccination en septembre 2021 en </a:t>
            </a:r>
            <a:r>
              <a:rPr lang="fr-FR" sz="1300" b="1" dirty="0">
                <a:solidFill>
                  <a:srgbClr val="CC0000"/>
                </a:solidFill>
                <a:latin typeface="Bahnschrift Light SemiCondensed" panose="020B0502040204020203" pitchFamily="34" charset="0"/>
              </a:rPr>
              <a:t>Seine et </a:t>
            </a:r>
            <a:r>
              <a:rPr lang="fr-FR" sz="1300" b="1" dirty="0" smtClean="0">
                <a:solidFill>
                  <a:srgbClr val="CC0000"/>
                </a:solidFill>
                <a:latin typeface="Bahnschrift Light SemiCondensed" panose="020B0502040204020203" pitchFamily="34" charset="0"/>
              </a:rPr>
              <a:t>Marne</a:t>
            </a:r>
            <a:endParaRPr lang="fr-FR" sz="1300" b="1" u="sng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>
          <a:blip r:embed="rId3">
            <a:clrChange>
              <a:clrFrom>
                <a:srgbClr val="8D6E90"/>
              </a:clrFrom>
              <a:clrTo>
                <a:srgbClr val="8D6E9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96763" y="1520496"/>
            <a:ext cx="1078524" cy="723941"/>
          </a:xfrm>
          <a:prstGeom prst="rect">
            <a:avLst/>
          </a:prstGeom>
        </p:spPr>
      </p:pic>
      <p:graphicFrame>
        <p:nvGraphicFramePr>
          <p:cNvPr id="14" name="Tableau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4533757"/>
              </p:ext>
            </p:extLst>
          </p:nvPr>
        </p:nvGraphicFramePr>
        <p:xfrm>
          <a:off x="1416579" y="1991448"/>
          <a:ext cx="6501562" cy="424117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24262">
                  <a:extLst>
                    <a:ext uri="{9D8B030D-6E8A-4147-A177-3AD203B41FA5}">
                      <a16:colId xmlns:a16="http://schemas.microsoft.com/office/drawing/2014/main" val="3560077447"/>
                    </a:ext>
                  </a:extLst>
                </a:gridCol>
                <a:gridCol w="1377300">
                  <a:extLst>
                    <a:ext uri="{9D8B030D-6E8A-4147-A177-3AD203B41FA5}">
                      <a16:colId xmlns:a16="http://schemas.microsoft.com/office/drawing/2014/main" val="3096513394"/>
                    </a:ext>
                  </a:extLst>
                </a:gridCol>
              </a:tblGrid>
              <a:tr h="483897">
                <a:tc>
                  <a:txBody>
                    <a:bodyPr/>
                    <a:lstStyle/>
                    <a:p>
                      <a:pPr algn="l" fontAlgn="b"/>
                      <a:endParaRPr lang="fr-FR" sz="900" b="1" i="0" u="none" strike="noStrike" dirty="0">
                        <a:solidFill>
                          <a:schemeClr val="bg1"/>
                        </a:solidFill>
                        <a:effectLst/>
                        <a:latin typeface="Bahnschrift Light SemiCondensed" panose="020B0502040204020203" pitchFamily="34" charset="0"/>
                      </a:endParaRPr>
                    </a:p>
                  </a:txBody>
                  <a:tcPr marL="7739" marR="7739" marT="7739" marB="0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1400" b="1" i="0" u="none" strike="noStrike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ahnschrift Light SemiCondensed" panose="020B0502040204020203" pitchFamily="34" charset="0"/>
                          <a:ea typeface="+mn-ea"/>
                          <a:cs typeface="+mn-cs"/>
                        </a:rPr>
                        <a:t>DATES</a:t>
                      </a:r>
                    </a:p>
                  </a:txBody>
                  <a:tcPr marL="7739" marR="7739" marT="7739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8520495"/>
                  </a:ext>
                </a:extLst>
              </a:tr>
              <a:tr h="50197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Bahnschrift Light SemiCondensed" panose="020B0502040204020203" pitchFamily="34" charset="0"/>
                        </a:rPr>
                        <a:t>Centre de la Communauté de Communes du Pays de l'Ourcq </a:t>
                      </a:r>
                      <a:r>
                        <a:rPr lang="fr-FR" sz="1400" b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Bahnschrift Light SemiCondensed" panose="020B0502040204020203" pitchFamily="34" charset="0"/>
                        </a:rPr>
                        <a:t> -  </a:t>
                      </a:r>
                    </a:p>
                    <a:p>
                      <a:pPr algn="l" fontAlgn="b"/>
                      <a:r>
                        <a:rPr lang="fr-FR" sz="140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Bahnschrift Light SemiCondensed" panose="020B0502040204020203" pitchFamily="34" charset="0"/>
                        </a:rPr>
                        <a:t>La Pyramide 6 bis, route de la Ferté-sous-Jouarre </a:t>
                      </a:r>
                    </a:p>
                    <a:p>
                      <a:pPr algn="l" fontAlgn="b"/>
                      <a:r>
                        <a:rPr lang="fr-FR" sz="140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Bahnschrift Light SemiCondensed" panose="020B0502040204020203" pitchFamily="34" charset="0"/>
                        </a:rPr>
                        <a:t>77440 Mary-sur-Marne  </a:t>
                      </a:r>
                      <a:endParaRPr lang="fr-FR" sz="1400" b="1" i="0" u="none" strike="noStrike" dirty="0">
                        <a:solidFill>
                          <a:schemeClr val="bg1"/>
                        </a:solidFill>
                        <a:effectLst/>
                        <a:latin typeface="Bahnschrift Light SemiCondensed" panose="020B0502040204020203" pitchFamily="34" charset="0"/>
                      </a:endParaRPr>
                    </a:p>
                  </a:txBody>
                  <a:tcPr marL="7739" marR="7739" marT="7739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5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Bahnschrift Light SemiCondensed" panose="020B0502040204020203" pitchFamily="34" charset="0"/>
                        </a:rPr>
                        <a:t> </a:t>
                      </a:r>
                    </a:p>
                    <a:p>
                      <a:pPr algn="ctr" fontAlgn="b"/>
                      <a:r>
                        <a:rPr lang="fr-FR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Bahnschrift Light SemiCondensed" panose="020B0502040204020203" pitchFamily="34" charset="0"/>
                        </a:rPr>
                        <a:t>31/08 et 01/09</a:t>
                      </a:r>
                      <a:endParaRPr lang="fr-FR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Bahnschrift Light SemiCondensed" panose="020B0502040204020203" pitchFamily="34" charset="0"/>
                      </a:endParaRPr>
                    </a:p>
                  </a:txBody>
                  <a:tcPr marL="7739" marR="7739" marT="7739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03137"/>
                  </a:ext>
                </a:extLst>
              </a:tr>
              <a:tr h="543129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Bahnschrift Light SemiCondensed" panose="020B0502040204020203" pitchFamily="34" charset="0"/>
                        </a:rPr>
                        <a:t>Centre de vaccination de Noisiel –</a:t>
                      </a:r>
                    </a:p>
                    <a:p>
                      <a:pPr algn="l" fontAlgn="ctr"/>
                      <a:r>
                        <a:rPr lang="fr-FR" sz="1400" u="none" strike="noStrike" dirty="0" smtClean="0">
                          <a:solidFill>
                            <a:schemeClr val="bg1"/>
                          </a:solidFill>
                          <a:effectLst/>
                          <a:latin typeface="Bahnschrift Light SemiCondensed" panose="020B0502040204020203" pitchFamily="34" charset="0"/>
                        </a:rPr>
                        <a:t>Gymnase </a:t>
                      </a:r>
                      <a:r>
                        <a:rPr lang="fr-FR" sz="1400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Bahnschrift Light SemiCondensed" panose="020B0502040204020203" pitchFamily="34" charset="0"/>
                        </a:rPr>
                        <a:t>Cosom</a:t>
                      </a:r>
                      <a:r>
                        <a:rPr lang="fr-FR" sz="1400" u="none" strike="noStrike" dirty="0" smtClean="0">
                          <a:solidFill>
                            <a:schemeClr val="bg1"/>
                          </a:solidFill>
                          <a:effectLst/>
                          <a:latin typeface="Bahnschrift Light SemiCondensed" panose="020B0502040204020203" pitchFamily="34" charset="0"/>
                        </a:rPr>
                        <a:t> 30 Cr des Roches, 77186 Noisiel</a:t>
                      </a:r>
                      <a:endParaRPr lang="fr-FR" sz="1400" b="1" i="0" u="none" strike="noStrike" dirty="0">
                        <a:solidFill>
                          <a:schemeClr val="bg1"/>
                        </a:solidFill>
                        <a:effectLst/>
                        <a:latin typeface="Bahnschrift Light SemiCondensed" panose="020B0502040204020203" pitchFamily="34" charset="0"/>
                      </a:endParaRPr>
                    </a:p>
                  </a:txBody>
                  <a:tcPr marL="7739" marR="7739" marT="7739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Bahnschrift Light SemiCondensed" panose="020B0502040204020203" pitchFamily="34" charset="0"/>
                          <a:ea typeface="+mn-ea"/>
                          <a:cs typeface="+mn-cs"/>
                        </a:rPr>
                        <a:t>Dimanche</a:t>
                      </a:r>
                    </a:p>
                    <a:p>
                      <a:pPr algn="ctr" fontAlgn="b"/>
                      <a:r>
                        <a:rPr lang="fr-FR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Bahnschrift Light SemiCondensed" panose="020B0502040204020203" pitchFamily="34" charset="0"/>
                          <a:ea typeface="+mn-ea"/>
                          <a:cs typeface="+mn-cs"/>
                        </a:rPr>
                        <a:t> 5- 12 -19 et 26 / 09</a:t>
                      </a:r>
                    </a:p>
                  </a:txBody>
                  <a:tcPr marL="7739" marR="7739" marT="7739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0325737"/>
                  </a:ext>
                </a:extLst>
              </a:tr>
              <a:tr h="44362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4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ahnschrift Light SemiCondensed" panose="020B0502040204020203" pitchFamily="34" charset="0"/>
                          <a:ea typeface="+mn-ea"/>
                          <a:cs typeface="+mn-cs"/>
                        </a:rPr>
                        <a:t>Centre Commercial de Villiers en Bière  </a:t>
                      </a:r>
                    </a:p>
                    <a:p>
                      <a:pPr marL="0" algn="l" defTabSz="914400" rtl="0" eaLnBrk="1" fontAlgn="b" latinLnBrk="0" hangingPunct="1"/>
                      <a:r>
                        <a:rPr lang="fr-FR" sz="140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Bahnschrift Light SemiCondensed" panose="020B0502040204020203" pitchFamily="34" charset="0"/>
                          <a:ea typeface="+mn-ea"/>
                          <a:cs typeface="+mn-cs"/>
                        </a:rPr>
                        <a:t>N 7,   77190 Villiers-en-Bière</a:t>
                      </a:r>
                      <a:endParaRPr lang="fr-FR" sz="1400" u="none" strike="noStrike" kern="1200" dirty="0">
                        <a:solidFill>
                          <a:schemeClr val="bg1"/>
                        </a:solidFill>
                        <a:effectLst/>
                        <a:latin typeface="Bahnschrift Light SemiCondensed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739" marR="7739" marT="7739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 kern="1200" baseline="0" dirty="0" smtClean="0">
                        <a:solidFill>
                          <a:srgbClr val="000000"/>
                        </a:solidFill>
                        <a:effectLst/>
                        <a:latin typeface="Bahnschrift Light SemiCondensed" panose="020B0502040204020203" pitchFamily="34" charset="0"/>
                        <a:ea typeface="+mn-ea"/>
                        <a:cs typeface="+mn-cs"/>
                      </a:endParaRPr>
                    </a:p>
                    <a:p>
                      <a:pPr algn="ctr" fontAlgn="b"/>
                      <a:r>
                        <a:rPr lang="fr-FR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Bahnschrift Light SemiCondensed" panose="020B0502040204020203" pitchFamily="34" charset="0"/>
                          <a:ea typeface="+mn-ea"/>
                          <a:cs typeface="+mn-cs"/>
                        </a:rPr>
                        <a:t>16, 17 et 18/09</a:t>
                      </a:r>
                    </a:p>
                  </a:txBody>
                  <a:tcPr marL="7739" marR="7739" marT="7739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5463076"/>
                  </a:ext>
                </a:extLst>
              </a:tr>
              <a:tr h="53337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 dirty="0">
                          <a:solidFill>
                            <a:schemeClr val="tx1"/>
                          </a:solidFill>
                          <a:effectLst/>
                          <a:latin typeface="Bahnschrift Light SemiCondensed" panose="020B0502040204020203" pitchFamily="34" charset="0"/>
                        </a:rPr>
                        <a:t>Centre </a:t>
                      </a:r>
                      <a:r>
                        <a:rPr lang="fr-FR" sz="14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Bahnschrift Light SemiCondensed" panose="020B0502040204020203" pitchFamily="34" charset="0"/>
                        </a:rPr>
                        <a:t>de Moissy-Cramayel – </a:t>
                      </a:r>
                    </a:p>
                    <a:p>
                      <a:pPr algn="l" fontAlgn="b"/>
                      <a:r>
                        <a:rPr lang="fr-FR" sz="1400" u="none" strike="noStrike" dirty="0" smtClean="0">
                          <a:solidFill>
                            <a:schemeClr val="bg1"/>
                          </a:solidFill>
                          <a:effectLst/>
                          <a:latin typeface="Bahnschrift Light SemiCondensed" panose="020B0502040204020203" pitchFamily="34" charset="0"/>
                        </a:rPr>
                        <a:t>Salle « le Club » – Rue de la Fédération (à l’arrière de la Rotonde), </a:t>
                      </a:r>
                    </a:p>
                    <a:p>
                      <a:pPr algn="l" fontAlgn="b"/>
                      <a:r>
                        <a:rPr lang="fr-FR" sz="1400" u="none" strike="noStrike" dirty="0" smtClean="0">
                          <a:solidFill>
                            <a:schemeClr val="bg1"/>
                          </a:solidFill>
                          <a:effectLst/>
                          <a:latin typeface="Bahnschrift Light SemiCondensed" panose="020B0502040204020203" pitchFamily="34" charset="0"/>
                        </a:rPr>
                        <a:t>77550 Moissy-Cramayel</a:t>
                      </a:r>
                      <a:endParaRPr lang="fr-FR" sz="1400" b="1" i="0" u="none" strike="noStrike" dirty="0">
                        <a:solidFill>
                          <a:schemeClr val="bg1"/>
                        </a:solidFill>
                        <a:effectLst/>
                        <a:latin typeface="Bahnschrift Light SemiCondensed" panose="020B0502040204020203" pitchFamily="34" charset="0"/>
                      </a:endParaRPr>
                    </a:p>
                  </a:txBody>
                  <a:tcPr marL="7739" marR="7739" marT="7739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500" b="0" i="0" u="none" strike="noStrike" kern="1200" baseline="0" dirty="0" smtClean="0">
                        <a:solidFill>
                          <a:srgbClr val="000000"/>
                        </a:solidFill>
                        <a:effectLst/>
                        <a:latin typeface="Bahnschrift Light SemiCondensed" panose="020B0502040204020203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500" b="0" i="0" u="none" strike="noStrike" kern="1200" baseline="0" dirty="0" smtClean="0">
                        <a:solidFill>
                          <a:srgbClr val="000000"/>
                        </a:solidFill>
                        <a:effectLst/>
                        <a:latin typeface="Bahnschrift Light SemiCondensed" panose="020B0502040204020203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Bahnschrift Light SemiCondensed" panose="020B0502040204020203" pitchFamily="34" charset="0"/>
                          <a:ea typeface="+mn-ea"/>
                          <a:cs typeface="+mn-cs"/>
                        </a:rPr>
                        <a:t>16 et 17/09</a:t>
                      </a:r>
                    </a:p>
                    <a:p>
                      <a:pPr algn="l" fontAlgn="b"/>
                      <a:endParaRPr lang="fr-FR" sz="500" b="0" i="0" u="none" strike="noStrike" dirty="0" smtClean="0">
                        <a:solidFill>
                          <a:srgbClr val="000000"/>
                        </a:solidFill>
                        <a:effectLst/>
                        <a:latin typeface="Bahnschrift Light SemiCondensed" panose="020B0502040204020203" pitchFamily="34" charset="0"/>
                      </a:endParaRPr>
                    </a:p>
                  </a:txBody>
                  <a:tcPr marL="7739" marR="7739" marT="7739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2044588"/>
                  </a:ext>
                </a:extLst>
              </a:tr>
              <a:tr h="461686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 dirty="0">
                          <a:solidFill>
                            <a:schemeClr val="tx1"/>
                          </a:solidFill>
                          <a:effectLst/>
                          <a:latin typeface="Bahnschrift Light SemiCondensed" panose="020B0502040204020203" pitchFamily="34" charset="0"/>
                        </a:rPr>
                        <a:t>Centre </a:t>
                      </a:r>
                      <a:r>
                        <a:rPr lang="fr-FR" sz="14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Bahnschrift Light SemiCondensed" panose="020B0502040204020203" pitchFamily="34" charset="0"/>
                        </a:rPr>
                        <a:t>Commercial BAY 2 </a:t>
                      </a:r>
                    </a:p>
                    <a:p>
                      <a:pPr algn="l" fontAlgn="b"/>
                      <a:r>
                        <a:rPr lang="fr-FR" sz="1400" u="none" strike="noStrike" dirty="0" smtClean="0">
                          <a:solidFill>
                            <a:schemeClr val="bg1"/>
                          </a:solidFill>
                          <a:effectLst/>
                          <a:latin typeface="Bahnschrift Light SemiCondensed" panose="020B0502040204020203" pitchFamily="34" charset="0"/>
                        </a:rPr>
                        <a:t>Rue du Général de Gaulle, 77090 Collégien</a:t>
                      </a:r>
                      <a:endParaRPr lang="fr-FR" sz="1400" b="1" i="0" u="none" strike="noStrike" dirty="0">
                        <a:solidFill>
                          <a:schemeClr val="bg1"/>
                        </a:solidFill>
                        <a:effectLst/>
                        <a:latin typeface="Bahnschrift Light SemiCondensed" panose="020B0502040204020203" pitchFamily="34" charset="0"/>
                      </a:endParaRPr>
                    </a:p>
                  </a:txBody>
                  <a:tcPr marL="7739" marR="7739" marT="7739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fr-FR" sz="500" b="0" i="0" u="none" strike="noStrike" kern="1200" baseline="0" dirty="0" smtClean="0">
                        <a:solidFill>
                          <a:srgbClr val="000000"/>
                        </a:solidFill>
                        <a:effectLst/>
                        <a:latin typeface="Bahnschrift Light SemiCondensed" panose="020B0502040204020203" pitchFamily="34" charset="0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fontAlgn="b" latinLnBrk="0" hangingPunct="1"/>
                      <a:r>
                        <a:rPr lang="fr-FR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Bahnschrift Light SemiCondensed" panose="020B0502040204020203" pitchFamily="34" charset="0"/>
                          <a:ea typeface="+mn-ea"/>
                          <a:cs typeface="+mn-cs"/>
                        </a:rPr>
                        <a:t>17 et 18/09</a:t>
                      </a:r>
                    </a:p>
                  </a:txBody>
                  <a:tcPr marL="7739" marR="7739" marT="7739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6074754"/>
                  </a:ext>
                </a:extLst>
              </a:tr>
              <a:tr h="47983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4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ahnschrift Light SemiCondensed" panose="020B0502040204020203" pitchFamily="34" charset="0"/>
                          <a:ea typeface="+mn-ea"/>
                          <a:cs typeface="+mn-cs"/>
                        </a:rPr>
                        <a:t>Centre de Villeparisis – </a:t>
                      </a:r>
                    </a:p>
                    <a:p>
                      <a:pPr marL="0" algn="l" defTabSz="914400" rtl="0" eaLnBrk="1" fontAlgn="b" latinLnBrk="0" hangingPunct="1"/>
                      <a:r>
                        <a:rPr lang="fr-FR" sz="140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Bahnschrift Light SemiCondensed" panose="020B0502040204020203" pitchFamily="34" charset="0"/>
                          <a:ea typeface="+mn-ea"/>
                          <a:cs typeface="+mn-cs"/>
                        </a:rPr>
                        <a:t>Gymnase Aubertin 67 rue de </a:t>
                      </a:r>
                      <a:r>
                        <a:rPr lang="fr-FR" sz="1400" u="none" strike="noStrike" kern="1200" dirty="0" err="1" smtClean="0">
                          <a:solidFill>
                            <a:schemeClr val="bg1"/>
                          </a:solidFill>
                          <a:effectLst/>
                          <a:latin typeface="Bahnschrift Light SemiCondensed" panose="020B0502040204020203" pitchFamily="34" charset="0"/>
                          <a:ea typeface="+mn-ea"/>
                          <a:cs typeface="+mn-cs"/>
                        </a:rPr>
                        <a:t>Ruzé</a:t>
                      </a:r>
                      <a:r>
                        <a:rPr lang="fr-FR" sz="140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Bahnschrift Light SemiCondensed" panose="020B0502040204020203" pitchFamily="34" charset="0"/>
                          <a:ea typeface="+mn-ea"/>
                          <a:cs typeface="+mn-cs"/>
                        </a:rPr>
                        <a:t> 77270 VILLEPARISIS</a:t>
                      </a:r>
                      <a:endParaRPr lang="fr-FR" sz="1400" u="none" strike="noStrike" kern="1200" dirty="0">
                        <a:solidFill>
                          <a:schemeClr val="bg1"/>
                        </a:solidFill>
                        <a:effectLst/>
                        <a:latin typeface="Bahnschrift Light SemiCondensed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739" marR="7739" marT="7739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500" b="0" i="0" u="none" strike="noStrike" kern="1200" baseline="0" dirty="0" smtClean="0">
                        <a:solidFill>
                          <a:srgbClr val="000000"/>
                        </a:solidFill>
                        <a:effectLst/>
                        <a:latin typeface="Bahnschrift Light SemiCondensed" panose="020B0502040204020203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Bahnschrift Light SemiCondensed" panose="020B0502040204020203" pitchFamily="34" charset="0"/>
                          <a:ea typeface="+mn-ea"/>
                          <a:cs typeface="+mn-cs"/>
                        </a:rPr>
                        <a:t>23 et 24/09</a:t>
                      </a:r>
                    </a:p>
                  </a:txBody>
                  <a:tcPr marL="7739" marR="7739" marT="7739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3662981"/>
                  </a:ext>
                </a:extLst>
              </a:tr>
              <a:tr h="53337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4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ahnschrift Light SemiCondensed" panose="020B0502040204020203" pitchFamily="34" charset="0"/>
                          <a:ea typeface="+mn-ea"/>
                          <a:cs typeface="+mn-cs"/>
                        </a:rPr>
                        <a:t>Centre Commercial de Claye-Souilly </a:t>
                      </a:r>
                    </a:p>
                    <a:p>
                      <a:pPr marL="0" algn="l" defTabSz="914400" rtl="0" eaLnBrk="1" fontAlgn="b" latinLnBrk="0" hangingPunct="1"/>
                      <a:r>
                        <a:rPr lang="fr-FR" sz="140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Bahnschrift Light SemiCondensed" panose="020B0502040204020203" pitchFamily="34" charset="0"/>
                          <a:ea typeface="+mn-ea"/>
                          <a:cs typeface="+mn-cs"/>
                        </a:rPr>
                        <a:t>Route N3, 77410 Claye-Souilly</a:t>
                      </a:r>
                      <a:endParaRPr lang="fr-FR" sz="1400" u="none" strike="noStrike" kern="1200" dirty="0">
                        <a:solidFill>
                          <a:schemeClr val="bg1"/>
                        </a:solidFill>
                        <a:effectLst/>
                        <a:latin typeface="Bahnschrift Light SemiCondensed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739" marR="7739" marT="7739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500" b="0" i="0" u="none" strike="noStrike" kern="1200" baseline="0" dirty="0" smtClean="0">
                        <a:solidFill>
                          <a:srgbClr val="000000"/>
                        </a:solidFill>
                        <a:effectLst/>
                        <a:latin typeface="Bahnschrift Light SemiCondensed" panose="020B0502040204020203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Bahnschrift Light SemiCondensed" panose="020B0502040204020203" pitchFamily="34" charset="0"/>
                          <a:ea typeface="+mn-ea"/>
                          <a:cs typeface="+mn-cs"/>
                        </a:rPr>
                        <a:t>24 et 25/09</a:t>
                      </a:r>
                    </a:p>
                  </a:txBody>
                  <a:tcPr marL="7739" marR="7739" marT="7739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4417768"/>
                  </a:ext>
                </a:extLst>
              </a:tr>
            </a:tbl>
          </a:graphicData>
        </a:graphic>
      </p:graphicFrame>
      <p:pic>
        <p:nvPicPr>
          <p:cNvPr id="11" name="Imag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95173" y="317331"/>
            <a:ext cx="1236360" cy="692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732662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410</TotalTime>
  <Words>518</Words>
  <Application>Microsoft Office PowerPoint</Application>
  <PresentationFormat>Format A4 (210 x 297 mm)</PresentationFormat>
  <Paragraphs>88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9" baseType="lpstr">
      <vt:lpstr>Arial</vt:lpstr>
      <vt:lpstr>Bahnschrift Light SemiCondensed</vt:lpstr>
      <vt:lpstr>Bahnschrift SemiBold</vt:lpstr>
      <vt:lpstr>Calibri</vt:lpstr>
      <vt:lpstr>Calibri Light</vt:lpstr>
      <vt:lpstr>Gill Sans MT</vt:lpstr>
      <vt:lpstr>Thème Office</vt:lpstr>
      <vt:lpstr>Présentation PowerPoint</vt:lpstr>
      <vt:lpstr>Présentation PowerPoint</vt:lpstr>
    </vt:vector>
  </TitlesOfParts>
  <Company>ARS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DA SILVA, Julie</dc:creator>
  <cp:lastModifiedBy>CAAMANO, Delphine</cp:lastModifiedBy>
  <cp:revision>79</cp:revision>
  <cp:lastPrinted>2021-07-02T15:46:59Z</cp:lastPrinted>
  <dcterms:created xsi:type="dcterms:W3CDTF">2021-01-04T15:03:34Z</dcterms:created>
  <dcterms:modified xsi:type="dcterms:W3CDTF">2021-09-02T13:27:49Z</dcterms:modified>
</cp:coreProperties>
</file>